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45</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0.18447789855499952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9.0378000000000291E-2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0.94353399999999965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9.0378000000000291E-2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0.32417699999999972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0.64886000000000088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6.885364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0.18016017342529977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9.1033000000000364E-2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0.95037699999999958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9.1033000000000364E-2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0.3265280000000006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0.87182799999999894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7.1598660000000001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1.5329009999999998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0.42372100000000046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0.11812999999999985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1.2332619999999999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0.11813000000000073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0.42372099999999868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0.10054600000000136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8.6534049999999993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0.11624500000000015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0.33645099999999939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9.3800000000000772E-2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0.97925799999999974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9.3799999999999883E-2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0.33645100000000028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0.61632499999999979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7.1834480000000003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0.2369880000000002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0.30334899999999987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8.4571000000000396E-2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0.88291399999999953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8.4571999999999647E-2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0.30334900000000076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0.8749090000000006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8.434215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0.1253669999999989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0.1271520000000006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3.5448999999999842E-2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0.3700840000000003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3.5449999999999093E-2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0.1271520000000006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0.20157200000000053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8.9875330000000009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34</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0.11377399999999982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0.3192999999999997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8.9018000000000264E-2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0.92934099999999997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8.9018000000000264E-2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0.31930000000000014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0.77602599999999988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5.1300179999999997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0.37152199999999969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0.32688200000000034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9.1131999999999991E-2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0.95140799999999981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9.1133000000000131E-2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0.32688199999999945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0.90614500000000042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6.8138690000000004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0.40984898525760016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0.1478849999999996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1.5439000000000007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0.14788499999999871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0.53044900000000084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0.72744600000000048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8.2178579999999997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0.91934299999999958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0.39271000000000011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0.10948500000000028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1.1430050000000005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0.10948499999999939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0.39270999999999923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0.42653400000000019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8.3823129999999999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1.2092430000000003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0.4134329999999995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0.11526200000000042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1.2033209999999999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0.11526200000000042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0.4134329999999995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0.87234800000000057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6.5355600000000003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Q43. Did hospital staff tell you who to contact if you were worried about your condition or treatment after you left hospital?</c:v>
                </c:pt>
                <c:pt idx="1">
                  <c:v>Leaving hospital Q41. Thinking about any medicine you were to take at home, were you given any of the following?</c:v>
                </c:pt>
                <c:pt idx="2">
                  <c:v>The hospital and ward Q4. Did you get help from staff to keep in touch with your family and friends?</c:v>
                </c:pt>
                <c:pt idx="3">
                  <c:v>Admission to hospital Q2. How did you feel about the length of time you were on the waiting list before your admission to hospital?</c:v>
                </c:pt>
                <c:pt idx="4">
                  <c:v>The hospital and ward Q7. Did the hospital staff explain the reasons for changing wards during the night in a way you could understand?</c:v>
                </c:pt>
              </c:strCache>
            </c:strRef>
          </c:cat>
          <c:val>
            <c:numRef>
              <c:f>Sheet1!$B$2:$B$6</c:f>
              <c:numCache>
                <c:formatCode>0.0</c:formatCode>
                <c:ptCount val="5"/>
                <c:pt idx="0">
                  <c:v>8.1999999999999993</c:v>
                </c:pt>
                <c:pt idx="1">
                  <c:v>5.0999999999999996</c:v>
                </c:pt>
                <c:pt idx="2">
                  <c:v>8.3000000000000007</c:v>
                </c:pt>
                <c:pt idx="3">
                  <c:v>8</c:v>
                </c:pt>
                <c:pt idx="4">
                  <c:v>7.2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Q43. Did hospital staff tell you who to contact if you were worried about your condition or treatment after you left hospital?</c:v>
                </c:pt>
                <c:pt idx="1">
                  <c:v>Leaving hospital Q41. Thinking about any medicine you were to take at home, were you given any of the following?</c:v>
                </c:pt>
                <c:pt idx="2">
                  <c:v>The hospital and ward Q4. Did you get help from staff to keep in touch with your family and friends?</c:v>
                </c:pt>
                <c:pt idx="3">
                  <c:v>Admission to hospital Q2. How did you feel about the length of time you were on the waiting list before your admission to hospital?</c:v>
                </c:pt>
                <c:pt idx="4">
                  <c:v>The hospital and ward Q7. Did the hospital staff explain the reasons for changing wards during the night in a way you could understand?</c:v>
                </c:pt>
              </c:strCache>
            </c:strRef>
          </c:cat>
          <c:val>
            <c:numRef>
              <c:f>Sheet1!$C$2:$C$6</c:f>
              <c:numCache>
                <c:formatCode>0.0</c:formatCode>
                <c:ptCount val="5"/>
                <c:pt idx="0">
                  <c:v>7.6</c:v>
                </c:pt>
                <c:pt idx="1">
                  <c:v>4.5999999999999996</c:v>
                </c:pt>
                <c:pt idx="2">
                  <c:v>7.7</c:v>
                </c:pt>
                <c:pt idx="3">
                  <c:v>7.5</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Your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1.15077138572878</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0.11316955719060001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0.12333099999999997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1.2875570000000001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0.12333099999999986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0.44237599999999988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0.8538070000000002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1.150771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Your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9.3757838461011502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Operations and procedures Q33. Beforehand, how well did hospital staff explain how you might feel after you had the operations or procedures?</c:v>
                </c:pt>
                <c:pt idx="3">
                  <c:v>Feedback on care Q49. During your hospital stay, were you ever asked to give your views on the quality of your care?</c:v>
                </c:pt>
                <c:pt idx="4">
                  <c:v>Your care and treatment Q28. Were you given enough privacy when being examined or treated?</c:v>
                </c:pt>
              </c:strCache>
            </c:strRef>
          </c:cat>
          <c:val>
            <c:numRef>
              <c:f>Sheet1!$B$2:$B$6</c:f>
              <c:numCache>
                <c:formatCode>0.0</c:formatCode>
                <c:ptCount val="5"/>
                <c:pt idx="0">
                  <c:v>5.0999999999999996</c:v>
                </c:pt>
                <c:pt idx="1">
                  <c:v>5.5</c:v>
                </c:pt>
                <c:pt idx="2">
                  <c:v>7.3</c:v>
                </c:pt>
                <c:pt idx="3">
                  <c:v>1.2</c:v>
                </c:pt>
                <c:pt idx="4">
                  <c:v>9.1999999999999993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Operations and procedures Q33. Beforehand, how well did hospital staff explain how you might feel after you had the operations or procedures?</c:v>
                </c:pt>
                <c:pt idx="3">
                  <c:v>Feedback on care Q49. During your hospital stay, were you ever asked to give your views on the quality of your care?</c:v>
                </c:pt>
                <c:pt idx="4">
                  <c:v>Your care and treatment Q28. Were you given enough privacy when being examined or treated?</c:v>
                </c:pt>
              </c:strCache>
            </c:strRef>
          </c:cat>
          <c:val>
            <c:numRef>
              <c:f>Sheet1!$C$2:$C$6</c:f>
              <c:numCache>
                <c:formatCode>0.0</c:formatCode>
                <c:ptCount val="5"/>
                <c:pt idx="0">
                  <c:v>6</c:v>
                </c:pt>
                <c:pt idx="1">
                  <c:v>6.3</c:v>
                </c:pt>
                <c:pt idx="2">
                  <c:v>7.6</c:v>
                </c:pt>
                <c:pt idx="3">
                  <c:v>1.4</c:v>
                </c:pt>
                <c:pt idx="4">
                  <c:v>9.4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0.2882030000000011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0.20970799999999912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5.8464999999999989E-2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0.61036800000000113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5.8465999999999241E-2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0.20970799999999912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0.11566100000000112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9.3757839999999995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Your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8.4272254107688198</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1.0580000000004475E-3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0.2820279999999995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7.8628000000000142E-2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0.82085800000000031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7.8626999999999114E-2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0.28202900000000142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0.49021199999999965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8.427225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Your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7.5702868382802997</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0.50787444194090003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0.16351899999999997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1.707122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0.75004700000000035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0.81478800000000007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7.1643679999999996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0.10777200000000065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0.47477500000000017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0.13236399999999993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1.3818590000000004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0.6071390000000001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0.37990199999999952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7.9762060000000004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Your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7.7431571901665999</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94.841300000000004</c:v>
                </c:pt>
                <c:pt idx="1">
                  <c:v>0.99209999999999998</c:v>
                </c:pt>
                <c:pt idx="2">
                  <c:v>2.3809999999999998</c:v>
                </c:pt>
                <c:pt idx="3">
                  <c:v>0.79369999999999996</c:v>
                </c:pt>
                <c:pt idx="4">
                  <c:v>0</c:v>
                </c:pt>
                <c:pt idx="5">
                  <c:v>0.99209999999999998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0.17688499999999951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0.42157100000000014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0.11753000000000036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1.2270049999999992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0.5391010000000005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0.59036500000000025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8.2698149999999995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3.5814097101900089E-2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0.18661800000000017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1.9482599999999994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0.85599500000000006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1.6476100000000002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5.0639789999999998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0.1263690000000004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0.30113099999999982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8.3954000000000306E-2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0.87645799999999952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0.38508500000000012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0.52274799999999999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8.0822540000000007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7.208099999999984E-2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0.29366499999999984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8.1871999999999723E-2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0.85472899999999985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0.37553700000000134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0.42985499999999988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8.1939279999999997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0.23662909375560037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0.19285499999999978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2.0133839999999994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0.88460900000000109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0.44424499999999867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7.2041209999999998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7.4151000000000522E-2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0.2366659999999996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6.5981000000000734E-2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0.68882999999999939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6.5981000000000734E-2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0.2366659999999996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0.13745199999999969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9.0072849999999995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0.2608970227920997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0.10381299999999971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1.0837910000000006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0.10381299999999882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0.37236500000000028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0.23820100000000011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8.0388359999999999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0.20698836853580005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9.9139000000000088E-2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1.0349910000000007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9.9137999999999948E-2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0.35559999999999903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0.39077900000000021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8.3695839999999997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23.8384</c:v>
                </c:pt>
                <c:pt idx="1">
                  <c:v>0.60609999999999997</c:v>
                </c:pt>
                <c:pt idx="2">
                  <c:v>68.888900000000007</c:v>
                </c:pt>
                <c:pt idx="3">
                  <c:v>0.60609999999999997</c:v>
                </c:pt>
                <c:pt idx="4">
                  <c:v>1.2121</c:v>
                </c:pt>
                <c:pt idx="5">
                  <c:v>0.40400000000000003</c:v>
                </c:pt>
                <c:pt idx="6">
                  <c:v>0.40400000000000003</c:v>
                </c:pt>
                <c:pt idx="7">
                  <c:v>2.2222</c:v>
                </c:pt>
                <c:pt idx="8">
                  <c:v>1.8182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0.55315399999999926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0.38339200000000062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0.10688699999999951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1.1158850000000005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0.1068870000000004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0.38339199999999884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0.37748999999999988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8.4014830000000007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0.35832296031470001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0.11223099999999953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1.1716750000000005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0.11223099999999953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0.40256100000000039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0.70547900000000041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6.9191640000000003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0.39519400992980014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0.13919299999999968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1.4531580000000002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0.13919300000000057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0.49927199999999949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0.48098099999999988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7.5908300000000004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0.44155053586259996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0.18438700000000008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1.9249720000000003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0.18438700000000008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0.66137699999999988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0.95123600000000064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6.0204149999999998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0.31342899999999929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0.18050200000000061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5.0322999999998785E-2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0.52536200000000122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5.0321999999999534E-2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0.18050299999999986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6.4282999999999646E-2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9.4993510000000008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0.77500000000000002</c:v>
                </c:pt>
                <c:pt idx="1">
                  <c:v>0.22499999999999998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0.77500000000000002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Your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0.15360500000000066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0.2278929999999999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6.3533999999998869E-2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0.66329400000000049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6.3534000000000646E-2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0.2278929999999999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0.24231599999999887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8.973789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3.9733000000000018E-2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0.1885570000000012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5.256799999999906E-2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0.54880499999999977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5.2569000000000088E-2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0.18855600000000017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0.20842000000000027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9.3596269999999997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0.19910223587499942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7.611200000000018E-2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0.79460200000000114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7.6111999999998403E-2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0.27300700000000155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0.14906299999999995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8.8339660000000002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c:v>
                </c:pt>
                <c:pt idx="2">
                  <c:v>52.8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Your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8.7060856481495197</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0.17763799999999996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0.26353700000000124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7.3471999999998872E-2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0.76703900000000047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7.34729999999999E-2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0.26353699999999947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0.23100800000000099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9.0433009999999996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7.7673000000000769E-2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0.23342199999999913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6.5076000000001244E-2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0.67938599999999916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6.5075999999999468E-2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0.23342099999999988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3.3757000000001369E-2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9.1985469999999996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0.14866000000000046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0.28111399999999964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7.8371999999999886E-2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0.81819699999999962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7.8371999999999886E-2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0.28111400000000053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0.11919100000000071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8.9159880000000005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0.48707699999999932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0.33941500000000069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9.4625999999999877E-2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0.98788400000000021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9.4626999999999128E-2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0.33941400000000055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0.79505400000000037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7.666506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Your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8.0749679356688393</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0.44716500000000003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0.27409199999999956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7.64149999999999E-2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0.79776100000000039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7.6414999999999011E-2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0.27409200000000133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0.2679279999999995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8.1218850000000007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0.21691570072940003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8.5062000000000637E-2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0.88804099999999941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8.5062999999999889E-2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0.30510999999999999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0.6496410000000008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7.0847540000000002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0.16425246760380041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5.7872999999998953E-2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0.6041830000000008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5.7872999999998953E-2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0.20758300000000141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0.32755799999999979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9.0809219999999993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0.20748299999999986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0.36910299999999996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0.10290299999999952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1.0742930000000008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0.10290299999999952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0.36910300000000085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0.59152299999999869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7.9836020000000003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0.14660702761540012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0.1448830000000001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1.5125630000000001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0.14488299999999921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0.51968200000000042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1.5888800000000005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5.5177800000000001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5.1586999999999996</c:v>
                </c:pt>
                <c:pt idx="1">
                  <c:v>8.7302</c:v>
                </c:pt>
                <c:pt idx="2">
                  <c:v>22.023800000000001</c:v>
                </c:pt>
                <c:pt idx="3">
                  <c:v>64.087299999999999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0.10286416872100013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4.2214000000001306E-2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0.44070599999999871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4.2214000000001306E-2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0.15141599999999933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0.12134999999999962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9.2290860000000006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0.24831400000000059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0.19333100000000059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5.3898999999999475E-2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0.56269900000000028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5.3898999999999475E-2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0.19333100000000059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0.23785799999999924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9.033925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0.28208297606460064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8.4285999999999639E-2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0.87993199999999927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8.4286000000000527E-2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0.30232499999999973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0.47022899999999979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8.5477900000000009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Your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8.05421034663207</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0.10450300000000112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0.21506299999999889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5.9957999999999956E-2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0.62595300000000087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5.9957999999999956E-2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0.21506299999999889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0.1518650000000008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8.9252400000000005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0.56291799999999981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0.25055899999999998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6.9853000000000165E-2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0.72926500000000072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6.9853999999999417E-2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0.25055899999999909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0.44481000000000037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7.3243140000000002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0.12440300000000004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0.28058799999999984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7.8225999999999907E-2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0.81666800000000084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7.8225999999999019E-2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0.28058799999999984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0.53479800000000033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7.9130770000000004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Your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7.4894045015814497</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RA2 | Royal Surrey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RA2 | Royal Surrey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RA2 | Royal Surrey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Royal Surrey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57493188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171623541"/>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99486895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183498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169755539"/>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418690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3760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571381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68494564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68737085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75871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46218008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11346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19603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3788108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4621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75808471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52835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939791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1751256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00007820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389189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42337752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73747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290020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3764824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64148964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26872338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6899495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81303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885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17534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9632092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2532710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92420764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77973865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54168737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24485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9946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73023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3057546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83632603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717022309"/>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5692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6270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50060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525987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64210899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94263212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26955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74502491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0312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3873071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8328098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50607002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3199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55554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0133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173699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9817648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55395204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923196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1481685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996435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14126366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9468520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97617277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240721437"/>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02994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44300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1501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952327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6027340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215305227"/>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85614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400916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65625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6217061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9529906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7294886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65477578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7372765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49327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772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427986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8052956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7720681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91403304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07844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984638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15787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997298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4905307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13283296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956288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2400674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141153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3598496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8214301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44973065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89210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3672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7913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425715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8964438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3573747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056030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4338357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25353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6517113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5600176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52381766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50806610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55481405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98495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64664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36064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6203082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5430762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9808242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87949364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61913456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0044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70323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53962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67833825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24858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04536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7332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813658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11588624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21741206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315053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9971775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006984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333921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39535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3583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2759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1923112"/>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49393094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01894210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41777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9963593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951825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91919070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91012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28947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7231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241401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9232019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22554088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9339903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39710398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38839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1443625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6350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63622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83917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42118152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2385240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4804246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(165)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6486100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7467853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9073439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7739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11295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1322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3966934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8208738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802937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(299)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2608641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05990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9548120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9540648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95031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00112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4865255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7825203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5563773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41707914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00111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41666538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1033004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522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52926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1622007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7391215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924481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40013151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97474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5953864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6820673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7784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82838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8389202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2618522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0221220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(318)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0974231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9342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2487121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8088897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(275)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14216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18062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6293261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8055283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2062209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(271)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4673353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16829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1261077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8079735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85692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6910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39258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61421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20044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7261417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1421840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2832126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9817809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8744806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2013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3906359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949496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05201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7483992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60146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1107250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141097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59532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63124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9540001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454430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6225840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7584513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46267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1122810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2239722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0420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762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2883434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812460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1367985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6898138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35429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42778561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4193052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15488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05421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1446962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0482911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8336011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222453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7361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5917039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7939008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64881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106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74802006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2211337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8520175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22073999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6813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4359756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0300350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4756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8253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8029874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6355637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3640628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0416946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18369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8931349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7686884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44001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25862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9203229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531847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5732659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5295282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97658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0499649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490672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65925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85191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4887255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7140007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0331907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4754509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7390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9513391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052103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13173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10377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6072362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2713412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2974105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3003679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59181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5552225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9433665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(307)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25824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47816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2428018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2430481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4999445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(306)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6346930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93982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4786270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1969884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15967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3722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16162193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477625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8597769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59336095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44919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906676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0017533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02795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2236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209757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9810920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6071161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(502)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369836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433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1829701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1182561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43831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56754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68846508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42441384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1461253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69161529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30025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904137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4148387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(381)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07167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597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673153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4626982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472183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9083208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2000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8471689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1098327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15463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0721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84860746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1516006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674503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4137687446"/>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76377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8013168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9095412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37112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15848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1368897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5351116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9202092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8100570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2096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1317586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7959217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22045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13839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5639630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115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1655025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1460410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SURREY COUNTY HOSPITAL (498)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7286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38453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2727164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18787111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44152287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87675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08074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4105299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81527437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47970534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36373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04902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912711247"/>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38264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13673190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79775043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76379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25161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58476896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22333208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45040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132801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52531395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35822991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7791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0739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7048079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61222860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317749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8682087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19244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799157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548699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33478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35559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13094420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2713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48516261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Q27. Were you able to discuss your condition or treatment with hospital staff without being overheard?</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45408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57257653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Q41. Thinking about any medicine you were to take at home, were you given any of the following?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92506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783361093"/>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Q33. Beforehand, how well did hospital staff explain how you might feel after you had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4575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Royal Surrey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27234531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Contact: patients being given information about who to contact if they were worried about their condition or treatment after leaving hospital
Information about medicines to take at home: patients being given information about medicines they were to take at home
Keeping in touch: patients getting help from staff to keep in touch with family and friends during their stay in hospital
Waiting to be admitted: patients feeling that they waited the right amount of time on the waiting list before being admitted to hospital
Changing wards during the night: staff explaining the reason for patients needing to change wards during the night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65394478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Privacy for discussions: patients being able to discuss their condition or treatment with hospital staff without being overheard
Expectations after the operation or procedure: patients being given an explanation from staff, before their operation or procedure, of how they might feel afterwards
Feedback on care: patients being asked to give their views on the quality of their care
Privacy for examinations: patients being given enough privacy when being examined or treated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Royal Surrey NHS Foundation Trust who had attended in late 2021. Responses were received from 504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8575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0506856"/>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504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73487685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52394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69254884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321021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968337612"/>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0537465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26629891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452892360"/>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06079282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15857150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125658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12339700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2541092"/>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51960740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91006260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16106</Words>
  <Application>Microsoft Office PowerPoint</Application>
  <PresentationFormat>Widescreen</PresentationFormat>
  <Paragraphs>2243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Royal Surrey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